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</p:sldIdLst>
  <p:sldSz cx="5376863" cy="7169150" type="B5ISO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8">
          <p15:clr>
            <a:srgbClr val="A4A3A4"/>
          </p15:clr>
        </p15:guide>
        <p15:guide id="2" pos="169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D0"/>
    <a:srgbClr val="FF6600"/>
    <a:srgbClr val="1188FF"/>
    <a:srgbClr val="007BF6"/>
    <a:srgbClr val="3B6AFF"/>
    <a:srgbClr val="2994FF"/>
    <a:srgbClr val="66CCFF"/>
    <a:srgbClr val="FF3300"/>
    <a:srgbClr val="6699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2" autoAdjust="0"/>
    <p:restoredTop sz="94660"/>
  </p:normalViewPr>
  <p:slideViewPr>
    <p:cSldViewPr snapToGrid="0">
      <p:cViewPr>
        <p:scale>
          <a:sx n="88" d="100"/>
          <a:sy n="88" d="100"/>
        </p:scale>
        <p:origin x="-2443" y="230"/>
      </p:cViewPr>
      <p:guideLst>
        <p:guide orient="horz" pos="2258"/>
        <p:guide pos="16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265" y="1173285"/>
            <a:ext cx="4570334" cy="2495926"/>
          </a:xfrm>
        </p:spPr>
        <p:txBody>
          <a:bodyPr anchor="b"/>
          <a:lstStyle>
            <a:lvl1pPr algn="ctr"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2108" y="3765464"/>
            <a:ext cx="4032647" cy="1730885"/>
          </a:xfrm>
        </p:spPr>
        <p:txBody>
          <a:bodyPr/>
          <a:lstStyle>
            <a:lvl1pPr marL="0" indent="0" algn="ctr">
              <a:buNone/>
              <a:defRPr sz="1411"/>
            </a:lvl1pPr>
            <a:lvl2pPr marL="268834" indent="0" algn="ctr">
              <a:buNone/>
              <a:defRPr sz="1176"/>
            </a:lvl2pPr>
            <a:lvl3pPr marL="537667" indent="0" algn="ctr">
              <a:buNone/>
              <a:defRPr sz="1058"/>
            </a:lvl3pPr>
            <a:lvl4pPr marL="806501" indent="0" algn="ctr">
              <a:buNone/>
              <a:defRPr sz="941"/>
            </a:lvl4pPr>
            <a:lvl5pPr marL="1075334" indent="0" algn="ctr">
              <a:buNone/>
              <a:defRPr sz="941"/>
            </a:lvl5pPr>
            <a:lvl6pPr marL="1344168" indent="0" algn="ctr">
              <a:buNone/>
              <a:defRPr sz="941"/>
            </a:lvl6pPr>
            <a:lvl7pPr marL="1613002" indent="0" algn="ctr">
              <a:buNone/>
              <a:defRPr sz="941"/>
            </a:lvl7pPr>
            <a:lvl8pPr marL="1881835" indent="0" algn="ctr">
              <a:buNone/>
              <a:defRPr sz="941"/>
            </a:lvl8pPr>
            <a:lvl9pPr marL="2150669" indent="0" algn="ctr">
              <a:buNone/>
              <a:defRPr sz="941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BAB5-05B8-4C6F-9E1A-CC60C0E1DAD0}" type="datetimeFigureOut">
              <a:rPr lang="en-MY" smtClean="0"/>
              <a:pPr/>
              <a:t>4/4/2020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AC92-EC58-422C-AD4C-5368962D470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24291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BAB5-05B8-4C6F-9E1A-CC60C0E1DAD0}" type="datetimeFigureOut">
              <a:rPr lang="en-MY" smtClean="0"/>
              <a:pPr/>
              <a:t>4/4/2020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AC92-EC58-422C-AD4C-5368962D470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42925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47818" y="381691"/>
            <a:ext cx="1159386" cy="60755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9660" y="381691"/>
            <a:ext cx="3410947" cy="60755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BAB5-05B8-4C6F-9E1A-CC60C0E1DAD0}" type="datetimeFigureOut">
              <a:rPr lang="en-MY" smtClean="0"/>
              <a:pPr/>
              <a:t>4/4/2020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AC92-EC58-422C-AD4C-5368962D470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43049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BAB5-05B8-4C6F-9E1A-CC60C0E1DAD0}" type="datetimeFigureOut">
              <a:rPr lang="en-MY" smtClean="0"/>
              <a:pPr/>
              <a:t>4/4/2020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AC92-EC58-422C-AD4C-5368962D470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326133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6859" y="1787311"/>
            <a:ext cx="4637544" cy="2982167"/>
          </a:xfrm>
        </p:spPr>
        <p:txBody>
          <a:bodyPr anchor="b"/>
          <a:lstStyle>
            <a:lvl1pPr>
              <a:defRPr sz="352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6859" y="4797690"/>
            <a:ext cx="4637544" cy="1568251"/>
          </a:xfrm>
        </p:spPr>
        <p:txBody>
          <a:bodyPr/>
          <a:lstStyle>
            <a:lvl1pPr marL="0" indent="0">
              <a:buNone/>
              <a:defRPr sz="1411">
                <a:solidFill>
                  <a:schemeClr val="tx1"/>
                </a:solidFill>
              </a:defRPr>
            </a:lvl1pPr>
            <a:lvl2pPr marL="268834" indent="0">
              <a:buNone/>
              <a:defRPr sz="1176">
                <a:solidFill>
                  <a:schemeClr val="tx1">
                    <a:tint val="75000"/>
                  </a:schemeClr>
                </a:solidFill>
              </a:defRPr>
            </a:lvl2pPr>
            <a:lvl3pPr marL="537667" indent="0">
              <a:buNone/>
              <a:defRPr sz="1058">
                <a:solidFill>
                  <a:schemeClr val="tx1">
                    <a:tint val="75000"/>
                  </a:schemeClr>
                </a:solidFill>
              </a:defRPr>
            </a:lvl3pPr>
            <a:lvl4pPr marL="806501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4pPr>
            <a:lvl5pPr marL="1075334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5pPr>
            <a:lvl6pPr marL="1344168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6pPr>
            <a:lvl7pPr marL="1613002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7pPr>
            <a:lvl8pPr marL="1881835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8pPr>
            <a:lvl9pPr marL="2150669" indent="0">
              <a:buNone/>
              <a:defRPr sz="94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BAB5-05B8-4C6F-9E1A-CC60C0E1DAD0}" type="datetimeFigureOut">
              <a:rPr lang="en-MY" smtClean="0"/>
              <a:pPr/>
              <a:t>4/4/2020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AC92-EC58-422C-AD4C-5368962D470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20140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9659" y="1908454"/>
            <a:ext cx="2285167" cy="4548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22037" y="1908454"/>
            <a:ext cx="2285167" cy="4548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BAB5-05B8-4C6F-9E1A-CC60C0E1DAD0}" type="datetimeFigureOut">
              <a:rPr lang="en-MY" smtClean="0"/>
              <a:pPr/>
              <a:t>4/4/2020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AC92-EC58-422C-AD4C-5368962D470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274199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381693"/>
            <a:ext cx="4637544" cy="13857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360" y="1757438"/>
            <a:ext cx="2274665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60" y="2618731"/>
            <a:ext cx="2274665" cy="3851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722037" y="1757438"/>
            <a:ext cx="2285867" cy="861293"/>
          </a:xfrm>
        </p:spPr>
        <p:txBody>
          <a:bodyPr anchor="b"/>
          <a:lstStyle>
            <a:lvl1pPr marL="0" indent="0">
              <a:buNone/>
              <a:defRPr sz="1411" b="1"/>
            </a:lvl1pPr>
            <a:lvl2pPr marL="268834" indent="0">
              <a:buNone/>
              <a:defRPr sz="1176" b="1"/>
            </a:lvl2pPr>
            <a:lvl3pPr marL="537667" indent="0">
              <a:buNone/>
              <a:defRPr sz="1058" b="1"/>
            </a:lvl3pPr>
            <a:lvl4pPr marL="806501" indent="0">
              <a:buNone/>
              <a:defRPr sz="941" b="1"/>
            </a:lvl4pPr>
            <a:lvl5pPr marL="1075334" indent="0">
              <a:buNone/>
              <a:defRPr sz="941" b="1"/>
            </a:lvl5pPr>
            <a:lvl6pPr marL="1344168" indent="0">
              <a:buNone/>
              <a:defRPr sz="941" b="1"/>
            </a:lvl6pPr>
            <a:lvl7pPr marL="1613002" indent="0">
              <a:buNone/>
              <a:defRPr sz="941" b="1"/>
            </a:lvl7pPr>
            <a:lvl8pPr marL="1881835" indent="0">
              <a:buNone/>
              <a:defRPr sz="941" b="1"/>
            </a:lvl8pPr>
            <a:lvl9pPr marL="2150669" indent="0">
              <a:buNone/>
              <a:defRPr sz="941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722037" y="2618731"/>
            <a:ext cx="2285867" cy="385175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BAB5-05B8-4C6F-9E1A-CC60C0E1DAD0}" type="datetimeFigureOut">
              <a:rPr lang="en-MY" smtClean="0"/>
              <a:pPr/>
              <a:t>4/4/2020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AC92-EC58-422C-AD4C-5368962D470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51164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BAB5-05B8-4C6F-9E1A-CC60C0E1DAD0}" type="datetimeFigureOut">
              <a:rPr lang="en-MY" smtClean="0"/>
              <a:pPr/>
              <a:t>4/4/2020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AC92-EC58-422C-AD4C-5368962D470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89775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BAB5-05B8-4C6F-9E1A-CC60C0E1DAD0}" type="datetimeFigureOut">
              <a:rPr lang="en-MY" smtClean="0"/>
              <a:pPr/>
              <a:t>4/4/2020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AC92-EC58-422C-AD4C-5368962D470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83130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867" y="1032226"/>
            <a:ext cx="2722037" cy="5094743"/>
          </a:xfrm>
        </p:spPr>
        <p:txBody>
          <a:bodyPr/>
          <a:lstStyle>
            <a:lvl1pPr>
              <a:defRPr sz="1882"/>
            </a:lvl1pPr>
            <a:lvl2pPr>
              <a:defRPr sz="1646"/>
            </a:lvl2pPr>
            <a:lvl3pPr>
              <a:defRPr sz="1411"/>
            </a:lvl3pPr>
            <a:lvl4pPr>
              <a:defRPr sz="1176"/>
            </a:lvl4pPr>
            <a:lvl5pPr>
              <a:defRPr sz="1176"/>
            </a:lvl5pPr>
            <a:lvl6pPr>
              <a:defRPr sz="1176"/>
            </a:lvl6pPr>
            <a:lvl7pPr>
              <a:defRPr sz="1176"/>
            </a:lvl7pPr>
            <a:lvl8pPr>
              <a:defRPr sz="1176"/>
            </a:lvl8pPr>
            <a:lvl9pPr>
              <a:defRPr sz="117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BAB5-05B8-4C6F-9E1A-CC60C0E1DAD0}" type="datetimeFigureOut">
              <a:rPr lang="en-MY" smtClean="0"/>
              <a:pPr/>
              <a:t>4/4/2020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AC92-EC58-422C-AD4C-5368962D470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7253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0360" y="477943"/>
            <a:ext cx="1734178" cy="1672802"/>
          </a:xfrm>
        </p:spPr>
        <p:txBody>
          <a:bodyPr anchor="b"/>
          <a:lstStyle>
            <a:lvl1pPr>
              <a:defRPr sz="1882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867" y="1032226"/>
            <a:ext cx="2722037" cy="5094743"/>
          </a:xfrm>
        </p:spPr>
        <p:txBody>
          <a:bodyPr anchor="t"/>
          <a:lstStyle>
            <a:lvl1pPr marL="0" indent="0">
              <a:buNone/>
              <a:defRPr sz="1882"/>
            </a:lvl1pPr>
            <a:lvl2pPr marL="268834" indent="0">
              <a:buNone/>
              <a:defRPr sz="1646"/>
            </a:lvl2pPr>
            <a:lvl3pPr marL="537667" indent="0">
              <a:buNone/>
              <a:defRPr sz="1411"/>
            </a:lvl3pPr>
            <a:lvl4pPr marL="806501" indent="0">
              <a:buNone/>
              <a:defRPr sz="1176"/>
            </a:lvl4pPr>
            <a:lvl5pPr marL="1075334" indent="0">
              <a:buNone/>
              <a:defRPr sz="1176"/>
            </a:lvl5pPr>
            <a:lvl6pPr marL="1344168" indent="0">
              <a:buNone/>
              <a:defRPr sz="1176"/>
            </a:lvl6pPr>
            <a:lvl7pPr marL="1613002" indent="0">
              <a:buNone/>
              <a:defRPr sz="1176"/>
            </a:lvl7pPr>
            <a:lvl8pPr marL="1881835" indent="0">
              <a:buNone/>
              <a:defRPr sz="1176"/>
            </a:lvl8pPr>
            <a:lvl9pPr marL="2150669" indent="0">
              <a:buNone/>
              <a:defRPr sz="1176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0360" y="2150745"/>
            <a:ext cx="1734178" cy="3984521"/>
          </a:xfrm>
        </p:spPr>
        <p:txBody>
          <a:bodyPr/>
          <a:lstStyle>
            <a:lvl1pPr marL="0" indent="0">
              <a:buNone/>
              <a:defRPr sz="941"/>
            </a:lvl1pPr>
            <a:lvl2pPr marL="268834" indent="0">
              <a:buNone/>
              <a:defRPr sz="823"/>
            </a:lvl2pPr>
            <a:lvl3pPr marL="537667" indent="0">
              <a:buNone/>
              <a:defRPr sz="706"/>
            </a:lvl3pPr>
            <a:lvl4pPr marL="806501" indent="0">
              <a:buNone/>
              <a:defRPr sz="588"/>
            </a:lvl4pPr>
            <a:lvl5pPr marL="1075334" indent="0">
              <a:buNone/>
              <a:defRPr sz="588"/>
            </a:lvl5pPr>
            <a:lvl6pPr marL="1344168" indent="0">
              <a:buNone/>
              <a:defRPr sz="588"/>
            </a:lvl6pPr>
            <a:lvl7pPr marL="1613002" indent="0">
              <a:buNone/>
              <a:defRPr sz="588"/>
            </a:lvl7pPr>
            <a:lvl8pPr marL="1881835" indent="0">
              <a:buNone/>
              <a:defRPr sz="588"/>
            </a:lvl8pPr>
            <a:lvl9pPr marL="2150669" indent="0">
              <a:buNone/>
              <a:defRPr sz="58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BAB5-05B8-4C6F-9E1A-CC60C0E1DAD0}" type="datetimeFigureOut">
              <a:rPr lang="en-MY" smtClean="0"/>
              <a:pPr/>
              <a:t>4/4/2020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BAC92-EC58-422C-AD4C-5368962D470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637881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660" y="381693"/>
            <a:ext cx="4637544" cy="1385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9660" y="1908454"/>
            <a:ext cx="4637544" cy="45487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9659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A0BAB5-05B8-4C6F-9E1A-CC60C0E1DAD0}" type="datetimeFigureOut">
              <a:rPr lang="en-MY" smtClean="0"/>
              <a:pPr/>
              <a:t>4/4/2020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1086" y="6644741"/>
            <a:ext cx="1814691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7410" y="6644741"/>
            <a:ext cx="1209794" cy="38169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1BAC92-EC58-422C-AD4C-5368962D4702}" type="slidenum">
              <a:rPr lang="en-MY" smtClean="0"/>
              <a:pPr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2884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537667" rtl="0" eaLnBrk="1" latinLnBrk="0" hangingPunct="1">
        <a:lnSpc>
          <a:spcPct val="90000"/>
        </a:lnSpc>
        <a:spcBef>
          <a:spcPct val="0"/>
        </a:spcBef>
        <a:buNone/>
        <a:defRPr sz="25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4417" indent="-134417" algn="l" defTabSz="537667" rtl="0" eaLnBrk="1" latinLnBrk="0" hangingPunct="1">
        <a:lnSpc>
          <a:spcPct val="90000"/>
        </a:lnSpc>
        <a:spcBef>
          <a:spcPts val="588"/>
        </a:spcBef>
        <a:buFont typeface="Arial" panose="020B0604020202020204" pitchFamily="34" charset="0"/>
        <a:buChar char="•"/>
        <a:defRPr sz="1646" kern="1200">
          <a:solidFill>
            <a:schemeClr val="tx1"/>
          </a:solidFill>
          <a:latin typeface="+mn-lt"/>
          <a:ea typeface="+mn-ea"/>
          <a:cs typeface="+mn-cs"/>
        </a:defRPr>
      </a:lvl1pPr>
      <a:lvl2pPr marL="403250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411" kern="1200">
          <a:solidFill>
            <a:schemeClr val="tx1"/>
          </a:solidFill>
          <a:latin typeface="+mn-lt"/>
          <a:ea typeface="+mn-ea"/>
          <a:cs typeface="+mn-cs"/>
        </a:defRPr>
      </a:lvl2pPr>
      <a:lvl3pPr marL="672084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176" kern="1200">
          <a:solidFill>
            <a:schemeClr val="tx1"/>
          </a:solidFill>
          <a:latin typeface="+mn-lt"/>
          <a:ea typeface="+mn-ea"/>
          <a:cs typeface="+mn-cs"/>
        </a:defRPr>
      </a:lvl3pPr>
      <a:lvl4pPr marL="9409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209751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478585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747418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2016252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285086" indent="-134417" algn="l" defTabSz="537667" rtl="0" eaLnBrk="1" latinLnBrk="0" hangingPunct="1">
        <a:lnSpc>
          <a:spcPct val="90000"/>
        </a:lnSpc>
        <a:spcBef>
          <a:spcPts val="294"/>
        </a:spcBef>
        <a:buFont typeface="Arial" panose="020B0604020202020204" pitchFamily="34" charset="0"/>
        <a:buChar char="•"/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1pPr>
      <a:lvl2pPr marL="268834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2pPr>
      <a:lvl3pPr marL="537667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3pPr>
      <a:lvl4pPr marL="806501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4pPr>
      <a:lvl5pPr marL="1075334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5pPr>
      <a:lvl6pPr marL="1344168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6pPr>
      <a:lvl7pPr marL="1613002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7pPr>
      <a:lvl8pPr marL="1881835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8pPr>
      <a:lvl9pPr marL="2150669" algn="l" defTabSz="537667" rtl="0" eaLnBrk="1" latinLnBrk="0" hangingPunct="1">
        <a:defRPr sz="105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hyperlink" Target="http://registration.sdewes.org/iclca2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7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1317725"/>
            <a:ext cx="5376864" cy="1816099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1600"/>
              </a:spcAft>
            </a:pPr>
            <a:r>
              <a:rPr lang="en-US" altLang="zh-CN" sz="1400" b="1" spc="50" smtClean="0">
                <a:latin typeface="Estrangelo Edessa" pitchFamily="66" charset="0"/>
                <a:cs typeface="Estrangelo Edessa" pitchFamily="66" charset="0"/>
              </a:rPr>
              <a:t>[Virtual Conference] </a:t>
            </a:r>
            <a:r>
              <a:rPr lang="en-US" altLang="zh-CN" sz="1600" b="1" spc="5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n-US" altLang="zh-CN" sz="1600" b="1" spc="5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</a:br>
            <a:r>
              <a:rPr lang="en-US" altLang="zh-CN" sz="1600" b="1" spc="5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6</a:t>
            </a:r>
            <a:r>
              <a:rPr lang="en-US" altLang="zh-CN" sz="1600" b="1" spc="50" baseline="3000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th</a:t>
            </a:r>
            <a:r>
              <a:rPr lang="en-US" altLang="zh-CN" sz="1600" b="1" spc="5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US" altLang="zh-CN" sz="1600" b="1" spc="50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International Conference on Low Carbon Asia &amp; Beyond </a:t>
            </a:r>
            <a:r>
              <a:rPr lang="en-US" altLang="zh-CN" sz="1600" b="1" spc="150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- ICLCA </a:t>
            </a:r>
            <a:r>
              <a:rPr lang="en-US" altLang="zh-CN" sz="1600" b="1" spc="15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2020</a:t>
            </a:r>
            <a:r>
              <a:rPr lang="en-US" altLang="zh-CN" sz="1800" b="1" spc="15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n-US" altLang="zh-CN" sz="1800" b="1" spc="150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</a:br>
            <a:r>
              <a:rPr lang="en-US" altLang="zh-CN" sz="14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1-3 September 2020</a:t>
            </a:r>
            <a:br>
              <a:rPr lang="en-US" altLang="zh-CN" sz="14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</a:br>
            <a:r>
              <a:rPr lang="en-US" altLang="zh-CN" sz="140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Shanghai, China</a:t>
            </a:r>
            <a:r>
              <a:rPr lang="en-US" altLang="zh-CN" sz="1200" b="1" dirty="0" smtClean="0">
                <a:latin typeface="Estrangelo Edessa" pitchFamily="66" charset="0"/>
                <a:cs typeface="Estrangelo Edessa" pitchFamily="66" charset="0"/>
              </a:rPr>
              <a:t/>
            </a:r>
            <a:br>
              <a:rPr lang="en-US" altLang="zh-CN" sz="1200" b="1" dirty="0" smtClean="0">
                <a:latin typeface="Estrangelo Edessa" pitchFamily="66" charset="0"/>
                <a:cs typeface="Estrangelo Edessa" pitchFamily="66" charset="0"/>
              </a:rPr>
            </a:br>
            <a:r>
              <a:rPr lang="en-US" altLang="zh-CN" sz="1200" b="1" i="1" dirty="0" smtClean="0">
                <a:solidFill>
                  <a:srgbClr val="0000FF"/>
                </a:solidFill>
                <a:latin typeface="Estrangelo Edessa" pitchFamily="66" charset="0"/>
                <a:cs typeface="Estrangelo Edessa" pitchFamily="66" charset="0"/>
              </a:rPr>
              <a:t/>
            </a:r>
            <a:br>
              <a:rPr lang="en-US" altLang="zh-CN" sz="1200" b="1" i="1" dirty="0" smtClean="0">
                <a:solidFill>
                  <a:srgbClr val="0000FF"/>
                </a:solidFill>
                <a:latin typeface="Estrangelo Edessa" pitchFamily="66" charset="0"/>
                <a:cs typeface="Estrangelo Edessa" pitchFamily="66" charset="0"/>
              </a:rPr>
            </a:br>
            <a:r>
              <a:rPr lang="en-US" altLang="zh-CN" sz="1800" b="1" i="1" dirty="0" smtClean="0">
                <a:solidFill>
                  <a:schemeClr val="accent1">
                    <a:lumMod val="75000"/>
                  </a:schemeClr>
                </a:solidFill>
                <a:latin typeface="Estrangelo Edessa" pitchFamily="66" charset="0"/>
                <a:cs typeface="Estrangelo Edessa" pitchFamily="66" charset="0"/>
              </a:rPr>
              <a:t>“</a:t>
            </a:r>
            <a:r>
              <a:rPr lang="en-US" sz="1800" i="1" dirty="0" smtClean="0">
                <a:solidFill>
                  <a:schemeClr val="accent1">
                    <a:lumMod val="75000"/>
                  </a:schemeClr>
                </a:solidFill>
                <a:latin typeface="Franklin Gothic Medium Cond" pitchFamily="34" charset="0"/>
                <a:cs typeface="Estrangelo Edessa" pitchFamily="66" charset="0"/>
              </a:rPr>
              <a:t>Urban Sustainability towards Human Well-Being”</a:t>
            </a:r>
            <a:endParaRPr lang="en-MY" sz="3200" b="1" i="1" dirty="0">
              <a:solidFill>
                <a:schemeClr val="accent1">
                  <a:lumMod val="75000"/>
                </a:schemeClr>
              </a:solidFill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-1" y="4559300"/>
            <a:ext cx="5376864" cy="18097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>
              <a:solidFill>
                <a:schemeClr val="bg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6908631"/>
            <a:ext cx="5376863" cy="260519"/>
          </a:xfrm>
          <a:prstGeom prst="rect">
            <a:avLst/>
          </a:prstGeom>
          <a:solidFill>
            <a:srgbClr val="299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www.iclcaconf.com</a:t>
            </a:r>
            <a:endParaRPr lang="en-MY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Screenshot 2017-08-11 14.40.2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7151" y="6032309"/>
            <a:ext cx="1358244" cy="794881"/>
          </a:xfrm>
          <a:prstGeom prst="rect">
            <a:avLst/>
          </a:prstGeom>
        </p:spPr>
      </p:pic>
      <p:pic>
        <p:nvPicPr>
          <p:cNvPr id="5" name="Picture 2" descr="C:\Users\0wner\Google Drive\2WORK\ICLCA\ICLCA 2018\Picture-blog\IGES_C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501" y="6218256"/>
            <a:ext cx="1079500" cy="42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0" y="6145678"/>
            <a:ext cx="2621126" cy="529630"/>
            <a:chOff x="0" y="6336178"/>
            <a:chExt cx="2886074" cy="52963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4"/>
            <a:srcRect r="43463"/>
            <a:stretch/>
          </p:blipFill>
          <p:spPr>
            <a:xfrm>
              <a:off x="0" y="6356150"/>
              <a:ext cx="2032001" cy="50965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4"/>
            <a:srcRect l="76413"/>
            <a:stretch/>
          </p:blipFill>
          <p:spPr>
            <a:xfrm>
              <a:off x="2038349" y="6336178"/>
              <a:ext cx="847725" cy="509658"/>
            </a:xfrm>
            <a:prstGeom prst="rect">
              <a:avLst/>
            </a:prstGeom>
          </p:spPr>
        </p:pic>
      </p:grpSp>
      <p:sp>
        <p:nvSpPr>
          <p:cNvPr id="8" name="AutoShape 4" descr="Káº¿t quáº£ hÃ¬nh áº£nh cho ho chi minh city thanh pho thong minh"/>
          <p:cNvSpPr>
            <a:spLocks noChangeAspect="1" noChangeArrowheads="1"/>
          </p:cNvSpPr>
          <p:nvPr/>
        </p:nvSpPr>
        <p:spPr bwMode="auto">
          <a:xfrm>
            <a:off x="307975" y="2492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22" name="Picture 21" descr="ICLCA logo 3 (Without 2) hi resolutio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45459" y="78772"/>
            <a:ext cx="1866899" cy="1265210"/>
          </a:xfrm>
          <a:prstGeom prst="rect">
            <a:avLst/>
          </a:prstGeom>
        </p:spPr>
      </p:pic>
      <p:pic>
        <p:nvPicPr>
          <p:cNvPr id="26" name="Picture 25" descr="LOGO UTM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7781" y="5334000"/>
            <a:ext cx="1668682" cy="564843"/>
          </a:xfrm>
          <a:prstGeom prst="rect">
            <a:avLst/>
          </a:prstGeom>
        </p:spPr>
      </p:pic>
      <p:pic>
        <p:nvPicPr>
          <p:cNvPr id="21" name="Picture 20" descr="sjtu logo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506" y="5232400"/>
            <a:ext cx="2511091" cy="825500"/>
          </a:xfrm>
          <a:prstGeom prst="rect">
            <a:avLst/>
          </a:prstGeom>
        </p:spPr>
      </p:pic>
      <p:pic>
        <p:nvPicPr>
          <p:cNvPr id="25" name="Picture 24" descr="shanghai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" y="2689325"/>
            <a:ext cx="5376865" cy="2654300"/>
          </a:xfrm>
          <a:prstGeom prst="rect">
            <a:avLst/>
          </a:prstGeom>
          <a:effectLst>
            <a:softEdge rad="190500"/>
          </a:effectLst>
        </p:spPr>
      </p:pic>
    </p:spTree>
    <p:extLst>
      <p:ext uri="{BB962C8B-B14F-4D97-AF65-F5344CB8AC3E}">
        <p14:creationId xmlns:p14="http://schemas.microsoft.com/office/powerpoint/2010/main" val="950734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0"/>
            <a:ext cx="5376862" cy="566530"/>
          </a:xfrm>
          <a:solidFill>
            <a:srgbClr val="2994FF"/>
          </a:solidFill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sz="1400" b="1" smtClean="0">
                <a:solidFill>
                  <a:schemeClr val="bg1"/>
                </a:solidFill>
                <a:latin typeface="Century" pitchFamily="18" charset="0"/>
              </a:rPr>
              <a:t>Virtual Conference- </a:t>
            </a:r>
            <a:r>
              <a:rPr lang="en-US" sz="1400" b="1" dirty="0" smtClean="0">
                <a:solidFill>
                  <a:schemeClr val="bg1"/>
                </a:solidFill>
                <a:latin typeface="Century" pitchFamily="18" charset="0"/>
              </a:rPr>
              <a:t>6</a:t>
            </a:r>
            <a:r>
              <a:rPr lang="en-US" sz="1400" b="1" baseline="30000" dirty="0" smtClean="0">
                <a:solidFill>
                  <a:schemeClr val="bg1"/>
                </a:solidFill>
                <a:latin typeface="Century" pitchFamily="18" charset="0"/>
              </a:rPr>
              <a:t>th</a:t>
            </a:r>
            <a:r>
              <a:rPr lang="en-US" sz="1400" b="1" dirty="0" smtClean="0">
                <a:solidFill>
                  <a:schemeClr val="bg1"/>
                </a:solidFill>
                <a:latin typeface="Century" pitchFamily="18" charset="0"/>
              </a:rPr>
              <a:t> </a:t>
            </a:r>
            <a:r>
              <a:rPr lang="en-US" sz="1400" b="1" dirty="0">
                <a:solidFill>
                  <a:schemeClr val="bg1"/>
                </a:solidFill>
                <a:latin typeface="Century" pitchFamily="18" charset="0"/>
              </a:rPr>
              <a:t>ICLCA </a:t>
            </a:r>
            <a:r>
              <a:rPr lang="en-US" sz="1400" b="1" dirty="0" smtClean="0">
                <a:solidFill>
                  <a:schemeClr val="bg1"/>
                </a:solidFill>
                <a:latin typeface="Century" pitchFamily="18" charset="0"/>
              </a:rPr>
              <a:t>2020</a:t>
            </a:r>
            <a:endParaRPr lang="en-MY" sz="1400" b="1" dirty="0">
              <a:solidFill>
                <a:schemeClr val="bg1"/>
              </a:solidFill>
              <a:latin typeface="Century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000" y="591867"/>
            <a:ext cx="2554760" cy="2582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00"/>
              </a:spcBef>
            </a:pPr>
            <a:r>
              <a:rPr lang="en-US" sz="1300" b="1" dirty="0" smtClean="0">
                <a:solidFill>
                  <a:srgbClr val="3366FF"/>
                </a:solidFill>
                <a:latin typeface="Estrangelo Edessa" pitchFamily="66" charset="0"/>
                <a:cs typeface="Estrangelo Edessa" pitchFamily="66" charset="0"/>
              </a:rPr>
              <a:t>TOPICS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sz="1300" b="1" dirty="0" smtClean="0">
                <a:latin typeface="Estrangelo Edessa" pitchFamily="66" charset="0"/>
                <a:cs typeface="Estrangelo Edessa" pitchFamily="66" charset="0"/>
              </a:rPr>
              <a:t>Urban Planning &amp; Smart Cities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sz="1300" b="1" dirty="0" smtClean="0">
                <a:latin typeface="Estrangelo Edessa" pitchFamily="66" charset="0"/>
                <a:cs typeface="Estrangelo Edessa" pitchFamily="66" charset="0"/>
              </a:rPr>
              <a:t>Sustainable Energy Systems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sz="1300" b="1" dirty="0" smtClean="0">
                <a:latin typeface="Estrangelo Edessa" pitchFamily="66" charset="0"/>
                <a:cs typeface="Estrangelo Edessa" pitchFamily="66" charset="0"/>
              </a:rPr>
              <a:t>Sustainable Urban Waste &amp; Water Management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sz="1300" b="1" dirty="0" smtClean="0">
                <a:latin typeface="Estrangelo Edessa" pitchFamily="66" charset="0"/>
                <a:cs typeface="Estrangelo Edessa" pitchFamily="66" charset="0"/>
              </a:rPr>
              <a:t>Sustainable Urban Food Production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sz="1300" b="1" dirty="0" smtClean="0">
                <a:latin typeface="Estrangelo Edessa" pitchFamily="66" charset="0"/>
                <a:cs typeface="Estrangelo Edessa" pitchFamily="66" charset="0"/>
              </a:rPr>
              <a:t>Nexus &amp; Circular Economy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87313" algn="l"/>
              </a:tabLst>
            </a:pPr>
            <a:r>
              <a:rPr lang="en-US" sz="1300" b="1" dirty="0" smtClean="0">
                <a:latin typeface="Estrangelo Edessa" pitchFamily="66" charset="0"/>
                <a:cs typeface="Estrangelo Edessa" pitchFamily="66" charset="0"/>
              </a:rPr>
              <a:t>Cleaner Technology</a:t>
            </a:r>
          </a:p>
          <a:p>
            <a:pPr marL="171450" indent="-171450"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87313" algn="l"/>
              </a:tabLst>
            </a:pPr>
            <a:endParaRPr lang="en-US" sz="1300" b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C2A6294-7616-4641-B969-706842112B65}"/>
              </a:ext>
            </a:extLst>
          </p:cNvPr>
          <p:cNvSpPr txBox="1"/>
          <p:nvPr/>
        </p:nvSpPr>
        <p:spPr>
          <a:xfrm>
            <a:off x="1" y="2804371"/>
            <a:ext cx="2791326" cy="1869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50" b="1" dirty="0" smtClean="0">
              <a:solidFill>
                <a:srgbClr val="007BF6"/>
              </a:solidFill>
              <a:latin typeface="Estrangelo Edessa" pitchFamily="66" charset="0"/>
              <a:cs typeface="Estrangelo Edessa" pitchFamily="66" charset="0"/>
            </a:endParaRPr>
          </a:p>
          <a:p>
            <a:r>
              <a:rPr lang="en-US" sz="1050" b="1" dirty="0" smtClean="0">
                <a:solidFill>
                  <a:srgbClr val="007BF6"/>
                </a:solidFill>
                <a:latin typeface="Estrangelo Edessa" pitchFamily="66" charset="0"/>
                <a:cs typeface="Estrangelo Edessa" pitchFamily="66" charset="0"/>
              </a:rPr>
              <a:t>IMPORTANT DATES  (2020)</a:t>
            </a:r>
          </a:p>
          <a:p>
            <a:r>
              <a:rPr lang="en-MY" sz="105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1 Dec	</a:t>
            </a:r>
            <a:r>
              <a:rPr lang="en-MY" sz="1050" dirty="0" smtClean="0">
                <a:latin typeface="Estrangelo Edessa" pitchFamily="66" charset="0"/>
                <a:cs typeface="Estrangelo Edessa" pitchFamily="66" charset="0"/>
              </a:rPr>
              <a:t>: </a:t>
            </a:r>
            <a:r>
              <a:rPr lang="en-MY" sz="1050" dirty="0">
                <a:latin typeface="Estrangelo Edessa" pitchFamily="66" charset="0"/>
                <a:cs typeface="Estrangelo Edessa" pitchFamily="66" charset="0"/>
              </a:rPr>
              <a:t>Abstract Open</a:t>
            </a:r>
            <a:endParaRPr lang="en-MY" sz="1050" b="1" dirty="0">
              <a:solidFill>
                <a:srgbClr val="FF0000"/>
              </a:solidFill>
              <a:latin typeface="Estrangelo Edessa" pitchFamily="66" charset="0"/>
              <a:cs typeface="Estrangelo Edessa" pitchFamily="66" charset="0"/>
            </a:endParaRPr>
          </a:p>
          <a:p>
            <a:r>
              <a:rPr lang="en-MY" sz="105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MY" sz="1050" b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30 April</a:t>
            </a:r>
            <a:r>
              <a:rPr lang="en-MY" sz="105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	</a:t>
            </a:r>
            <a:r>
              <a:rPr lang="en-MY" sz="1050" dirty="0" smtClean="0">
                <a:latin typeface="Estrangelo Edessa" pitchFamily="66" charset="0"/>
                <a:cs typeface="Estrangelo Edessa" pitchFamily="66" charset="0"/>
              </a:rPr>
              <a:t>: </a:t>
            </a:r>
            <a:r>
              <a:rPr lang="en-MY" sz="1050" dirty="0">
                <a:latin typeface="Estrangelo Edessa" pitchFamily="66" charset="0"/>
                <a:cs typeface="Estrangelo Edessa" pitchFamily="66" charset="0"/>
              </a:rPr>
              <a:t>Abstract due</a:t>
            </a:r>
          </a:p>
          <a:p>
            <a:r>
              <a:rPr lang="en-MY" sz="1050" b="1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MY" sz="1050" b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15 May</a:t>
            </a:r>
            <a:r>
              <a:rPr lang="en-MY" sz="105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	</a:t>
            </a:r>
            <a:r>
              <a:rPr lang="en-MY" sz="1050" dirty="0" smtClean="0">
                <a:latin typeface="Estrangelo Edessa" pitchFamily="66" charset="0"/>
                <a:cs typeface="Estrangelo Edessa" pitchFamily="66" charset="0"/>
              </a:rPr>
              <a:t>: </a:t>
            </a:r>
            <a:r>
              <a:rPr lang="en-MY" sz="1050" dirty="0">
                <a:latin typeface="Estrangelo Edessa" pitchFamily="66" charset="0"/>
                <a:cs typeface="Estrangelo Edessa" pitchFamily="66" charset="0"/>
              </a:rPr>
              <a:t>Abstract acceptance </a:t>
            </a:r>
            <a:br>
              <a:rPr lang="en-MY" sz="1050" dirty="0">
                <a:latin typeface="Estrangelo Edessa" pitchFamily="66" charset="0"/>
                <a:cs typeface="Estrangelo Edessa" pitchFamily="66" charset="0"/>
              </a:rPr>
            </a:br>
            <a:r>
              <a:rPr lang="en-MY" sz="105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MY" sz="105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30 </a:t>
            </a:r>
            <a:r>
              <a:rPr lang="en-MY" sz="105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May	</a:t>
            </a:r>
            <a:r>
              <a:rPr lang="en-MY" sz="1050" dirty="0" smtClean="0">
                <a:latin typeface="Estrangelo Edessa" pitchFamily="66" charset="0"/>
                <a:cs typeface="Estrangelo Edessa" pitchFamily="66" charset="0"/>
              </a:rPr>
              <a:t>: </a:t>
            </a:r>
            <a:r>
              <a:rPr lang="en-MY" sz="1050" dirty="0">
                <a:latin typeface="Estrangelo Edessa" pitchFamily="66" charset="0"/>
                <a:cs typeface="Estrangelo Edessa" pitchFamily="66" charset="0"/>
              </a:rPr>
              <a:t>Full paper submission </a:t>
            </a:r>
            <a:r>
              <a:rPr lang="en-MY" sz="1050" dirty="0" smtClean="0">
                <a:latin typeface="Estrangelo Edessa" pitchFamily="66" charset="0"/>
                <a:cs typeface="Estrangelo Edessa" pitchFamily="66" charset="0"/>
              </a:rPr>
              <a:t>due</a:t>
            </a:r>
            <a:r>
              <a:rPr lang="en-MY" sz="1050" dirty="0">
                <a:latin typeface="Estrangelo Edessa" pitchFamily="66" charset="0"/>
                <a:cs typeface="Estrangelo Edessa" pitchFamily="66" charset="0"/>
              </a:rPr>
              <a:t/>
            </a:r>
            <a:br>
              <a:rPr lang="en-MY" sz="1050" dirty="0">
                <a:latin typeface="Estrangelo Edessa" pitchFamily="66" charset="0"/>
                <a:cs typeface="Estrangelo Edessa" pitchFamily="66" charset="0"/>
              </a:rPr>
            </a:br>
            <a:r>
              <a:rPr lang="en-MY" sz="1050" dirty="0"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MY" sz="105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30 June	</a:t>
            </a:r>
            <a:r>
              <a:rPr lang="en-MY" sz="1050" dirty="0" smtClean="0">
                <a:latin typeface="Estrangelo Edessa" pitchFamily="66" charset="0"/>
                <a:cs typeface="Estrangelo Edessa" pitchFamily="66" charset="0"/>
              </a:rPr>
              <a:t>: </a:t>
            </a:r>
            <a:r>
              <a:rPr lang="en-MY" sz="1050" dirty="0">
                <a:latin typeface="Estrangelo Edessa" pitchFamily="66" charset="0"/>
                <a:cs typeface="Estrangelo Edessa" pitchFamily="66" charset="0"/>
              </a:rPr>
              <a:t>Early Bird Due</a:t>
            </a:r>
          </a:p>
          <a:p>
            <a:pPr marL="627063" indent="-627063"/>
            <a:r>
              <a:rPr lang="en-MY" sz="105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MY" sz="105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15 Aug		</a:t>
            </a:r>
            <a:r>
              <a:rPr lang="en-MY" sz="1050" b="1" dirty="0" smtClean="0">
                <a:latin typeface="Estrangelo Edessa" pitchFamily="66" charset="0"/>
                <a:cs typeface="Estrangelo Edessa" pitchFamily="66" charset="0"/>
              </a:rPr>
              <a:t>: </a:t>
            </a:r>
            <a:r>
              <a:rPr lang="en-MY" sz="1050" dirty="0">
                <a:latin typeface="Estrangelo Edessa" pitchFamily="66" charset="0"/>
                <a:cs typeface="Estrangelo Edessa" pitchFamily="66" charset="0"/>
              </a:rPr>
              <a:t>Normal </a:t>
            </a:r>
            <a:r>
              <a:rPr lang="en-MY" sz="1050" dirty="0" smtClean="0">
                <a:latin typeface="Estrangelo Edessa" pitchFamily="66" charset="0"/>
                <a:cs typeface="Estrangelo Edessa" pitchFamily="66" charset="0"/>
              </a:rPr>
              <a:t>registration,    	   &amp; final acceptance due</a:t>
            </a:r>
          </a:p>
          <a:p>
            <a:r>
              <a:rPr lang="en-MY" sz="1050" b="1" dirty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r>
              <a:rPr lang="en-MY" sz="1050" b="1" dirty="0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1-2 Sep	</a:t>
            </a:r>
            <a:r>
              <a:rPr lang="en-MY" sz="1050" b="1" dirty="0" smtClean="0">
                <a:latin typeface="Estrangelo Edessa" pitchFamily="66" charset="0"/>
                <a:cs typeface="Estrangelo Edessa" pitchFamily="66" charset="0"/>
              </a:rPr>
              <a:t>:  </a:t>
            </a:r>
            <a:r>
              <a:rPr lang="en-MY" sz="1050" dirty="0">
                <a:latin typeface="Estrangelo Edessa" pitchFamily="66" charset="0"/>
                <a:cs typeface="Estrangelo Edessa" pitchFamily="66" charset="0"/>
              </a:rPr>
              <a:t>Conference</a:t>
            </a:r>
            <a:endParaRPr lang="en-MY" sz="1050" dirty="0" smtClean="0">
              <a:latin typeface="Estrangelo Edessa" pitchFamily="66" charset="0"/>
              <a:cs typeface="Estrangelo Edessa" pitchFamily="66" charset="0"/>
            </a:endParaRPr>
          </a:p>
          <a:p>
            <a:r>
              <a:rPr lang="en-MY" sz="1050" b="1" smtClean="0">
                <a:solidFill>
                  <a:srgbClr val="FF0000"/>
                </a:solidFill>
                <a:latin typeface="Estrangelo Edessa" pitchFamily="66" charset="0"/>
                <a:cs typeface="Estrangelo Edessa" pitchFamily="66" charset="0"/>
              </a:rPr>
              <a:t> </a:t>
            </a:r>
            <a:endParaRPr lang="en-US" sz="1050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86954AD-ACA7-423B-8A75-527355F549AA}"/>
              </a:ext>
            </a:extLst>
          </p:cNvPr>
          <p:cNvSpPr/>
          <p:nvPr/>
        </p:nvSpPr>
        <p:spPr>
          <a:xfrm>
            <a:off x="2682085" y="3049181"/>
            <a:ext cx="269477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en-US" sz="1000" b="1" dirty="0">
              <a:solidFill>
                <a:srgbClr val="007BF6"/>
              </a:solidFill>
              <a:latin typeface="Estrangelo Edessa" pitchFamily="66" charset="0"/>
              <a:cs typeface="Estrangelo Edessa" pitchFamily="66" charset="0"/>
            </a:endParaRPr>
          </a:p>
          <a:p>
            <a:pPr algn="just"/>
            <a:r>
              <a:rPr lang="en-US" sz="1000" b="1" dirty="0">
                <a:solidFill>
                  <a:srgbClr val="007BF6"/>
                </a:solidFill>
                <a:latin typeface="Estrangelo Edessa" pitchFamily="66" charset="0"/>
                <a:cs typeface="Estrangelo Edessa" pitchFamily="66" charset="0"/>
              </a:rPr>
              <a:t>PUBLICATION POLICY</a:t>
            </a:r>
          </a:p>
          <a:p>
            <a:r>
              <a:rPr lang="en-US" sz="900" dirty="0">
                <a:latin typeface="Estrangelo Edessa"/>
              </a:rPr>
              <a:t>To present in this conference, the author can choose to submit an abstract only or a 6 pages full paper.  The accepted full paper will be published in Scopus indexed journal with additional </a:t>
            </a:r>
            <a:r>
              <a:rPr lang="en-US" sz="900" dirty="0" smtClean="0">
                <a:latin typeface="Estrangelo Edessa"/>
              </a:rPr>
              <a:t>processing cost. One </a:t>
            </a:r>
            <a:r>
              <a:rPr lang="en-US" sz="900" dirty="0">
                <a:latin typeface="Estrangelo Edessa"/>
              </a:rPr>
              <a:t>paid presenter is entitled to presentation </a:t>
            </a:r>
            <a:r>
              <a:rPr lang="en-US" sz="900">
                <a:latin typeface="Estrangelo Edessa"/>
              </a:rPr>
              <a:t>of </a:t>
            </a:r>
            <a:r>
              <a:rPr lang="en-US" sz="900" smtClean="0">
                <a:latin typeface="Estrangelo Edessa"/>
              </a:rPr>
              <a:t>only one paper, </a:t>
            </a:r>
            <a:r>
              <a:rPr lang="en-US" sz="900" dirty="0">
                <a:latin typeface="Estrangelo Edessa"/>
              </a:rPr>
              <a:t>and publication maximum </a:t>
            </a:r>
            <a:r>
              <a:rPr lang="en-US" sz="900">
                <a:latin typeface="Estrangelo Edessa"/>
              </a:rPr>
              <a:t>of </a:t>
            </a:r>
            <a:r>
              <a:rPr lang="en-US" sz="900" smtClean="0">
                <a:latin typeface="Estrangelo Edessa"/>
              </a:rPr>
              <a:t>one </a:t>
            </a:r>
            <a:r>
              <a:rPr lang="en-US" sz="900" dirty="0">
                <a:latin typeface="Estrangelo Edessa"/>
              </a:rPr>
              <a:t>Scopus indexed journals (additional cost is applicable for each paper</a:t>
            </a:r>
            <a:r>
              <a:rPr lang="en-US" sz="900" dirty="0" smtClean="0">
                <a:latin typeface="Estrangelo Edessa"/>
              </a:rPr>
              <a:t>). Both </a:t>
            </a:r>
            <a:r>
              <a:rPr lang="en-US" sz="900" dirty="0">
                <a:latin typeface="Estrangelo Edessa"/>
              </a:rPr>
              <a:t>accepted abstract or full paper will be invited for special issues, subject to the quality and scope of papers.</a:t>
            </a:r>
            <a:endParaRPr lang="en-US" sz="900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F745DEB3-4837-479A-9E42-7776044B5E0E}"/>
              </a:ext>
            </a:extLst>
          </p:cNvPr>
          <p:cNvSpPr txBox="1"/>
          <p:nvPr/>
        </p:nvSpPr>
        <p:spPr>
          <a:xfrm>
            <a:off x="2708760" y="637849"/>
            <a:ext cx="2586831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solidFill>
                  <a:srgbClr val="007BF6"/>
                </a:solidFill>
                <a:latin typeface="Estrangelo Edessa" pitchFamily="66" charset="0"/>
                <a:cs typeface="Estrangelo Edessa" pitchFamily="66" charset="0"/>
              </a:rPr>
              <a:t>ABSTRACT SUBMISSION</a:t>
            </a:r>
          </a:p>
          <a:p>
            <a:pPr>
              <a:spcAft>
                <a:spcPts val="600"/>
              </a:spcAft>
            </a:pPr>
            <a:r>
              <a:rPr lang="en-MY" sz="1000" dirty="0">
                <a:latin typeface="Estrangelo Edessa" pitchFamily="66" charset="0"/>
                <a:cs typeface="Estrangelo Edessa" pitchFamily="66" charset="0"/>
              </a:rPr>
              <a:t>Authors wishing to present a contribution would prepare a one-page abstract. Submission link:</a:t>
            </a:r>
            <a:br>
              <a:rPr lang="en-MY" sz="1000" dirty="0">
                <a:latin typeface="Estrangelo Edessa" pitchFamily="66" charset="0"/>
                <a:cs typeface="Estrangelo Edessa" pitchFamily="66" charset="0"/>
              </a:rPr>
            </a:br>
            <a:r>
              <a:rPr lang="en-MY" sz="1000" dirty="0">
                <a:latin typeface="Estrangelo Edessa" pitchFamily="66" charset="0"/>
                <a:cs typeface="Estrangelo Edessa" pitchFamily="66" charset="0"/>
                <a:hlinkClick r:id="rId2"/>
              </a:rPr>
              <a:t>http://registration.sdewes.org/</a:t>
            </a:r>
            <a:r>
              <a:rPr lang="en-MY" sz="1000" dirty="0" smtClean="0">
                <a:latin typeface="Estrangelo Edessa" pitchFamily="66" charset="0"/>
                <a:cs typeface="Estrangelo Edessa" pitchFamily="66" charset="0"/>
                <a:hlinkClick r:id="rId2"/>
              </a:rPr>
              <a:t>iclca20</a:t>
            </a:r>
            <a:r>
              <a:rPr lang="en-MY" sz="1000" dirty="0" smtClean="0">
                <a:latin typeface="Estrangelo Edessa" pitchFamily="66" charset="0"/>
                <a:cs typeface="Estrangelo Edessa" pitchFamily="66" charset="0"/>
              </a:rPr>
              <a:t> </a:t>
            </a:r>
            <a:endParaRPr lang="en-MY" sz="1000" b="1" dirty="0" smtClean="0">
              <a:solidFill>
                <a:srgbClr val="3366FF"/>
              </a:solidFill>
              <a:latin typeface="Estrangelo Edessa" pitchFamily="66" charset="0"/>
              <a:cs typeface="Estrangelo Edessa" pitchFamily="66" charset="0"/>
            </a:endParaRPr>
          </a:p>
          <a:p>
            <a:pPr>
              <a:spcAft>
                <a:spcPts val="600"/>
              </a:spcAft>
            </a:pPr>
            <a:endParaRPr lang="en-US" sz="1000" b="1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E8D6EED7-4C90-4AE3-8192-2E08F030D1EA}"/>
              </a:ext>
            </a:extLst>
          </p:cNvPr>
          <p:cNvSpPr txBox="1"/>
          <p:nvPr/>
        </p:nvSpPr>
        <p:spPr>
          <a:xfrm>
            <a:off x="2699892" y="1473902"/>
            <a:ext cx="2595699" cy="1554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>
              <a:solidFill>
                <a:srgbClr val="007BF6"/>
              </a:solidFill>
              <a:latin typeface="Estrangelo Edessa" pitchFamily="66" charset="0"/>
              <a:cs typeface="Estrangelo Edessa" pitchFamily="66" charset="0"/>
            </a:endParaRPr>
          </a:p>
          <a:p>
            <a:r>
              <a:rPr lang="en-US" sz="1000" b="1" dirty="0">
                <a:solidFill>
                  <a:srgbClr val="007BF6"/>
                </a:solidFill>
                <a:latin typeface="Estrangelo Edessa" pitchFamily="66" charset="0"/>
                <a:cs typeface="Estrangelo Edessa" pitchFamily="66" charset="0"/>
              </a:rPr>
              <a:t>REGISTRATION FEES</a:t>
            </a:r>
          </a:p>
          <a:p>
            <a:r>
              <a:rPr lang="en-MY" altLang="ja-JP" sz="1000" dirty="0">
                <a:latin typeface="Estrangelo Edessa" pitchFamily="66" charset="0"/>
                <a:cs typeface="Estrangelo Edessa" pitchFamily="66" charset="0"/>
              </a:rPr>
              <a:t>Registration covers the presentation of 1 paper. </a:t>
            </a:r>
            <a:endParaRPr lang="en-MY" sz="1000" dirty="0">
              <a:latin typeface="Estrangelo Edessa" pitchFamily="66" charset="0"/>
              <a:cs typeface="Estrangelo Edessa" pitchFamily="66" charset="0"/>
            </a:endParaRPr>
          </a:p>
          <a:p>
            <a:pPr>
              <a:spcAft>
                <a:spcPts val="600"/>
              </a:spcAft>
            </a:pPr>
            <a:endParaRPr lang="en-MY" sz="1000" dirty="0">
              <a:latin typeface="Estrangelo Edessa" pitchFamily="66" charset="0"/>
              <a:cs typeface="Estrangelo Edessa" pitchFamily="66" charset="0"/>
            </a:endParaRPr>
          </a:p>
          <a:p>
            <a:pPr>
              <a:spcAft>
                <a:spcPts val="600"/>
              </a:spcAft>
            </a:pPr>
            <a:endParaRPr lang="en-MY" sz="1000" dirty="0">
              <a:latin typeface="Estrangelo Edessa" pitchFamily="66" charset="0"/>
              <a:cs typeface="Estrangelo Edessa" pitchFamily="66" charset="0"/>
            </a:endParaRPr>
          </a:p>
          <a:p>
            <a:pPr>
              <a:spcAft>
                <a:spcPts val="600"/>
              </a:spcAft>
            </a:pPr>
            <a:endParaRPr lang="en-MY" sz="1000" dirty="0">
              <a:latin typeface="Estrangelo Edessa" pitchFamily="66" charset="0"/>
              <a:cs typeface="Estrangelo Edessa" pitchFamily="66" charset="0"/>
            </a:endParaRPr>
          </a:p>
          <a:p>
            <a:pPr>
              <a:spcAft>
                <a:spcPts val="600"/>
              </a:spcAft>
            </a:pPr>
            <a:endParaRPr lang="en-MY" altLang="ja-JP" sz="1000" dirty="0">
              <a:latin typeface="Estrangelo Edessa" pitchFamily="66" charset="0"/>
              <a:cs typeface="Estrangelo Edessa" pitchFamily="66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0" y="6326569"/>
            <a:ext cx="5376863" cy="773592"/>
          </a:xfrm>
          <a:prstGeom prst="rect">
            <a:avLst/>
          </a:prstGeom>
          <a:solidFill>
            <a:srgbClr val="118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 dirty="0"/>
          </a:p>
        </p:txBody>
      </p:sp>
      <p:sp>
        <p:nvSpPr>
          <p:cNvPr id="23" name="TextBox 22"/>
          <p:cNvSpPr txBox="1"/>
          <p:nvPr/>
        </p:nvSpPr>
        <p:spPr>
          <a:xfrm>
            <a:off x="2653984" y="6297694"/>
            <a:ext cx="2722879" cy="507831"/>
          </a:xfrm>
          <a:prstGeom prst="rect">
            <a:avLst/>
          </a:prstGeom>
          <a:noFill/>
          <a:ln>
            <a:noFill/>
          </a:ln>
        </p:spPr>
        <p:txBody>
          <a:bodyPr wrap="square" numCol="1" rtlCol="0">
            <a:spAutoFit/>
          </a:bodyPr>
          <a:lstStyle/>
          <a:p>
            <a:pPr algn="ctr"/>
            <a:r>
              <a:rPr lang="en-MY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UTM Low Carbon Asia Research Centre,</a:t>
            </a:r>
          </a:p>
          <a:p>
            <a:pPr algn="ctr"/>
            <a:r>
              <a:rPr lang="en-MY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Universiti Teknologi Malaysia</a:t>
            </a:r>
          </a:p>
          <a:p>
            <a:pPr algn="ctr"/>
            <a:r>
              <a:rPr lang="en-MY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81310 </a:t>
            </a:r>
            <a:r>
              <a:rPr lang="en-MY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Johor </a:t>
            </a:r>
            <a:r>
              <a:rPr lang="en-MY" sz="900" b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Bahru</a:t>
            </a:r>
            <a:r>
              <a:rPr lang="en-MY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MY" sz="9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Johor, </a:t>
            </a:r>
            <a:r>
              <a:rPr lang="en-MY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MALAYSIA</a:t>
            </a:r>
            <a:endParaRPr lang="en-MY" sz="9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44" y="6320694"/>
            <a:ext cx="2858475" cy="6052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en-MY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School of Environmental Science &amp; Engineering,</a:t>
            </a:r>
          </a:p>
          <a:p>
            <a:pPr algn="ctr">
              <a:lnSpc>
                <a:spcPts val="1000"/>
              </a:lnSpc>
            </a:pPr>
            <a:r>
              <a:rPr lang="en-MY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Shanghai Jiao Tong University,</a:t>
            </a:r>
          </a:p>
          <a:p>
            <a:pPr algn="ctr">
              <a:lnSpc>
                <a:spcPts val="1000"/>
              </a:lnSpc>
            </a:pPr>
            <a:r>
              <a:rPr lang="en-MY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800, Dongchuan Road, Minhang,</a:t>
            </a:r>
          </a:p>
          <a:p>
            <a:pPr algn="ctr">
              <a:lnSpc>
                <a:spcPts val="1000"/>
              </a:lnSpc>
            </a:pPr>
            <a:r>
              <a:rPr lang="en-MY" sz="9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Shanghai, CHINA</a:t>
            </a:r>
            <a:endParaRPr lang="en-MY" sz="9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257519"/>
              </p:ext>
            </p:extLst>
          </p:nvPr>
        </p:nvGraphicFramePr>
        <p:xfrm>
          <a:off x="2765209" y="2166548"/>
          <a:ext cx="2399402" cy="10287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423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32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6731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61551">
                <a:tc>
                  <a:txBody>
                    <a:bodyPr/>
                    <a:lstStyle/>
                    <a:p>
                      <a:r>
                        <a:rPr kumimoji="1" lang="en-US" altLang="ja-JP" sz="900" b="1" dirty="0">
                          <a:latin typeface="Estrangelo Edessa"/>
                          <a:cs typeface="Estrangelo Edessa"/>
                        </a:rPr>
                        <a:t>Registration</a:t>
                      </a:r>
                      <a:endParaRPr kumimoji="1" lang="ja-JP" altLang="en-US" sz="900" b="1" dirty="0">
                        <a:latin typeface="Estrangelo Edessa"/>
                        <a:cs typeface="Estrangelo Edess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53766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MY" altLang="ja-JP" sz="900" b="1" dirty="0">
                          <a:latin typeface="Estrangelo Edessa"/>
                          <a:cs typeface="Estrangelo Edessa"/>
                        </a:rPr>
                        <a:t>Early bird, USD</a:t>
                      </a:r>
                      <a:endParaRPr lang="en-MY" altLang="ja-JP" sz="900" b="1" dirty="0">
                        <a:solidFill>
                          <a:srgbClr val="FF0000"/>
                        </a:solidFill>
                        <a:latin typeface="Estrangelo Edessa"/>
                        <a:cs typeface="Estrangelo Edess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MY" altLang="ja-JP" sz="900" b="1" dirty="0">
                          <a:latin typeface="Estrangelo Edessa"/>
                          <a:cs typeface="Estrangelo Edessa"/>
                        </a:rPr>
                        <a:t>Normal, USD</a:t>
                      </a:r>
                      <a:endParaRPr kumimoji="1" lang="ja-JP" altLang="en-US" sz="900" b="1" dirty="0">
                        <a:latin typeface="Estrangelo Edessa"/>
                        <a:cs typeface="Estrangelo Edess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1551">
                <a:tc>
                  <a:txBody>
                    <a:bodyPr/>
                    <a:lstStyle/>
                    <a:p>
                      <a:r>
                        <a:rPr lang="en-MY" altLang="ja-JP" sz="1050" b="1" dirty="0">
                          <a:latin typeface="Estrangelo Edessa"/>
                          <a:cs typeface="Estrangelo Edessa"/>
                        </a:rPr>
                        <a:t>Standard participant</a:t>
                      </a:r>
                      <a:endParaRPr kumimoji="1" lang="ja-JP" altLang="en-US" sz="1050" b="1" dirty="0">
                        <a:latin typeface="Estrangelo Edessa"/>
                        <a:cs typeface="Estrangelo Edess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50" b="1" smtClean="0">
                          <a:latin typeface="Estrangelo Edessa"/>
                          <a:cs typeface="Estrangelo Edessa"/>
                        </a:rPr>
                        <a:t>120</a:t>
                      </a:r>
                      <a:endParaRPr kumimoji="1" lang="ja-JP" altLang="en-US" sz="1050" b="1" dirty="0">
                        <a:latin typeface="Estrangelo Edessa"/>
                        <a:cs typeface="Estrangelo Edess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en-US" altLang="ja-JP" sz="1050" b="1" smtClean="0">
                          <a:latin typeface="Estrangelo Edessa"/>
                          <a:cs typeface="Estrangelo Edessa"/>
                        </a:rPr>
                        <a:t>200</a:t>
                      </a:r>
                      <a:endParaRPr kumimoji="1" lang="ja-JP" altLang="en-US" sz="1050" b="1" dirty="0">
                        <a:latin typeface="Estrangelo Edessa"/>
                        <a:cs typeface="Estrangelo Edess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1551">
                <a:tc>
                  <a:txBody>
                    <a:bodyPr/>
                    <a:lstStyle/>
                    <a:p>
                      <a:r>
                        <a:rPr kumimoji="1" lang="en-US" altLang="ja-JP" sz="1050" b="1" dirty="0">
                          <a:latin typeface="Estrangelo Edessa"/>
                          <a:cs typeface="Estrangelo Edessa"/>
                        </a:rPr>
                        <a:t>Student</a:t>
                      </a:r>
                      <a:endParaRPr kumimoji="1" lang="ja-JP" altLang="en-US" sz="1050" b="1" dirty="0">
                        <a:latin typeface="Estrangelo Edessa"/>
                        <a:cs typeface="Estrangelo Edess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1" smtClean="0">
                          <a:latin typeface="Estrangelo Edessa"/>
                          <a:cs typeface="Estrangelo Edessa"/>
                        </a:rPr>
                        <a:t>80</a:t>
                      </a:r>
                      <a:endParaRPr kumimoji="1" lang="ja-JP" altLang="en-US" sz="1050" b="1" dirty="0">
                        <a:latin typeface="Estrangelo Edessa"/>
                        <a:cs typeface="Estrangelo Edess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1050" b="1" smtClean="0">
                          <a:latin typeface="Estrangelo Edessa"/>
                          <a:cs typeface="Estrangelo Edessa"/>
                        </a:rPr>
                        <a:t>120</a:t>
                      </a:r>
                      <a:endParaRPr kumimoji="1" lang="ja-JP" altLang="en-US" sz="1050" b="1" dirty="0">
                        <a:latin typeface="Estrangelo Edessa"/>
                        <a:cs typeface="Estrangelo Edess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80481" y="4987394"/>
            <a:ext cx="3515474" cy="11849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3366FF"/>
                </a:solidFill>
                <a:latin typeface="Estrangelo Edessa" pitchFamily="66" charset="0"/>
                <a:cs typeface="Estrangelo Edessa" pitchFamily="66" charset="0"/>
              </a:rPr>
              <a:t>Potential Special Issues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Estrangelo Edessa" pitchFamily="66" charset="0"/>
                <a:cs typeface="Estrangelo Edessa" pitchFamily="66" charset="0"/>
              </a:rPr>
              <a:t>Journal of Cleaner Production (Elsevier)  [ISI; Q1]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Estrangelo Edessa" pitchFamily="66" charset="0"/>
                <a:cs typeface="Estrangelo Edessa" pitchFamily="66" charset="0"/>
              </a:rPr>
              <a:t>Energy (Elsevier)  [ISI; Q1]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Estrangelo Edessa" pitchFamily="66" charset="0"/>
                <a:cs typeface="Estrangelo Edessa" pitchFamily="66" charset="0"/>
              </a:rPr>
              <a:t>Sustainability [ISI]</a:t>
            </a:r>
          </a:p>
          <a:p>
            <a:pPr marL="93663" indent="-93663">
              <a:buFont typeface="Arial" panose="020B0604020202020204" pitchFamily="34" charset="0"/>
              <a:buChar char="•"/>
            </a:pPr>
            <a:r>
              <a:rPr lang="en-US" sz="1100" dirty="0" smtClean="0">
                <a:latin typeface="Estrangelo Edessa" pitchFamily="66" charset="0"/>
                <a:cs typeface="Estrangelo Edessa" pitchFamily="66" charset="0"/>
              </a:rPr>
              <a:t>Chemical Engineering Transaction [Scopus, EI]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41300" y="4918238"/>
            <a:ext cx="4889500" cy="127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1" y="6975495"/>
            <a:ext cx="5376863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68D0"/>
                </a:solidFill>
                <a:latin typeface="Arial" pitchFamily="34" charset="0"/>
                <a:cs typeface="Arial" pitchFamily="34" charset="0"/>
              </a:rPr>
              <a:t>www.iclcaconf.com        fb.me/</a:t>
            </a:r>
            <a:r>
              <a:rPr lang="en-US" sz="1100" b="1" dirty="0" err="1" smtClean="0">
                <a:solidFill>
                  <a:srgbClr val="0068D0"/>
                </a:solidFill>
                <a:latin typeface="Arial" pitchFamily="34" charset="0"/>
                <a:cs typeface="Arial" pitchFamily="34" charset="0"/>
              </a:rPr>
              <a:t>iclcaconf</a:t>
            </a:r>
            <a:r>
              <a:rPr lang="en-US" sz="1100" b="1" dirty="0" smtClean="0">
                <a:solidFill>
                  <a:srgbClr val="0068D0"/>
                </a:solidFill>
                <a:latin typeface="Arial" pitchFamily="34" charset="0"/>
                <a:cs typeface="Arial" pitchFamily="34" charset="0"/>
              </a:rPr>
              <a:t>     secretariat@iclcaconf.com        </a:t>
            </a:r>
            <a:endParaRPr lang="en-US" sz="1100" b="1" dirty="0">
              <a:solidFill>
                <a:srgbClr val="0068D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067" y="4986059"/>
            <a:ext cx="1308697" cy="1308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3516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12478</TotalTime>
  <Words>254</Words>
  <Application>Microsoft Office PowerPoint</Application>
  <PresentationFormat>B5 (ISO) Paper (176x250 mm)</PresentationFormat>
  <Paragraphs>50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[Virtual Conference]  6th International Conference on Low Carbon Asia &amp; Beyond - ICLCA 2020 1-3 September 2020 Shanghai, China  “Urban Sustainability towards Human Well-Being”</vt:lpstr>
      <vt:lpstr>Virtual Conference- 6th ICLCA 2020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INTERNATIONAL CONFERENCE OF LOW CARBON ASIA  &amp; BEYOND</dc:title>
  <dc:creator>WH</dc:creator>
  <cp:lastModifiedBy>Zaki Yamani</cp:lastModifiedBy>
  <cp:revision>299</cp:revision>
  <cp:lastPrinted>2020-04-03T23:09:53Z</cp:lastPrinted>
  <dcterms:created xsi:type="dcterms:W3CDTF">2019-05-23T16:20:54Z</dcterms:created>
  <dcterms:modified xsi:type="dcterms:W3CDTF">2020-04-03T23:14:00Z</dcterms:modified>
</cp:coreProperties>
</file>